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6858000" cy="9144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014" y="72"/>
      </p:cViewPr>
      <p:guideLst>
        <p:guide orient="horz" pos="2778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页眉占位符 20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2051" name="日期占位符 205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2052" name="幻灯片图像占位符 2051"/>
          <p:cNvSpPr>
            <a:spLocks noGrp="1"/>
          </p:cNvSpPr>
          <p:nvPr>
            <p:ph type="sldImg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053" name="文本占位符 2052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 indent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SzPct val="100000"/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幻灯片图像占位符 4097"/>
          <p:cNvSpPr>
            <a:spLocks noGrp="1"/>
          </p:cNvSpPr>
          <p:nvPr>
            <p:ph type="sldImg"/>
          </p:nvPr>
        </p:nvSpPr>
        <p:spPr>
          <a:ln/>
        </p:spPr>
      </p:sp>
      <p:sp>
        <p:nvSpPr>
          <p:cNvPr id="4099" name="文本占位符 4098"/>
          <p:cNvSpPr>
            <a:spLocks noGrp="1"/>
          </p:cNvSpPr>
          <p:nvPr>
            <p:ph type="body"/>
          </p:nvPr>
        </p:nvSpPr>
        <p:spPr>
          <a:ln/>
        </p:spPr>
        <p:txBody>
          <a:bodyPr anchor="t" anchorCtr="0"/>
          <a:p>
            <a:pPr lvl="0" indent="0"/>
            <a:endParaRPr lang="zh-CN" altLang="en-US" dirty="0"/>
          </a:p>
        </p:txBody>
      </p:sp>
      <p:sp>
        <p:nvSpPr>
          <p:cNvPr id="4100" name="灯片编号占位符 1"/>
          <p:cNvSpPr/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indent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539698" cy="780097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916" y="2279651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37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67916" y="6119284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24378" cy="60340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90722" y="2133600"/>
            <a:ext cx="3024378" cy="60340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486833"/>
            <a:ext cx="5915025" cy="1767417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7560" y="2371251"/>
            <a:ext cx="2741385" cy="1098549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67560" y="3553839"/>
            <a:ext cx="2741385" cy="469904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519528" y="2371251"/>
            <a:ext cx="2754887" cy="1098549"/>
          </a:xfrm>
        </p:spPr>
        <p:txBody>
          <a:bodyPr anchor="ctr" anchorCtr="0"/>
          <a:lstStyle>
            <a:lvl1pPr marL="0" indent="0">
              <a:buNone/>
              <a:defRPr sz="1575"/>
            </a:lvl1pPr>
            <a:lvl2pPr marL="257175" indent="0">
              <a:buNone/>
              <a:defRPr sz="1350"/>
            </a:lvl2pPr>
            <a:lvl3pPr marL="514350" indent="0">
              <a:buNone/>
              <a:defRPr sz="1125"/>
            </a:lvl3pPr>
            <a:lvl4pPr marL="771525" indent="0">
              <a:buNone/>
              <a:defRPr sz="1015"/>
            </a:lvl4pPr>
            <a:lvl5pPr marL="1028700" indent="0">
              <a:buNone/>
              <a:defRPr sz="1015"/>
            </a:lvl5pPr>
            <a:lvl6pPr marL="1285875" indent="0">
              <a:buNone/>
              <a:defRPr sz="1015"/>
            </a:lvl6pPr>
            <a:lvl7pPr marL="1543050" indent="0">
              <a:buNone/>
              <a:defRPr sz="1015"/>
            </a:lvl7pPr>
            <a:lvl8pPr marL="1800225" indent="0">
              <a:buNone/>
              <a:defRPr sz="1015"/>
            </a:lvl8pPr>
            <a:lvl9pPr marL="2057400" indent="0">
              <a:buNone/>
              <a:defRPr sz="1015"/>
            </a:lvl9pPr>
          </a:lstStyle>
          <a:p>
            <a:pPr lvl="0" fontAlgn="base"/>
            <a:r>
              <a:rPr lang="zh-CN" altLang="en-US" sz="157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519528" y="3553839"/>
            <a:ext cx="2754887" cy="469904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57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12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12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343009" cy="2133600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915543" y="609601"/>
            <a:ext cx="3471863" cy="720513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343009" cy="5082117"/>
          </a:xfrm>
        </p:spPr>
        <p:txBody>
          <a:bodyPr/>
          <a:lstStyle>
            <a:lvl1pPr marL="0" indent="0">
              <a:buNone/>
              <a:defRPr sz="1125"/>
            </a:lvl1pPr>
            <a:lvl2pPr marL="257175" indent="0">
              <a:buNone/>
              <a:defRPr sz="1015"/>
            </a:lvl2pPr>
            <a:lvl3pPr marL="514350" indent="0">
              <a:buNone/>
              <a:defRPr sz="900"/>
            </a:lvl3pPr>
            <a:lvl4pPr marL="771525" indent="0">
              <a:buNone/>
              <a:defRPr sz="790"/>
            </a:lvl4pPr>
            <a:lvl5pPr marL="1028700" indent="0">
              <a:buNone/>
              <a:defRPr sz="790"/>
            </a:lvl5pPr>
            <a:lvl6pPr marL="1285875" indent="0">
              <a:buNone/>
              <a:defRPr sz="790"/>
            </a:lvl6pPr>
            <a:lvl7pPr marL="1543050" indent="0">
              <a:buNone/>
              <a:defRPr sz="790"/>
            </a:lvl7pPr>
            <a:lvl8pPr marL="1800225" indent="0">
              <a:buNone/>
              <a:defRPr sz="790"/>
            </a:lvl8pPr>
            <a:lvl9pPr marL="2057400" indent="0">
              <a:buNone/>
              <a:defRPr sz="790"/>
            </a:lvl9pPr>
          </a:lstStyle>
          <a:p>
            <a:pPr lvl="0" fontAlgn="base"/>
            <a:r>
              <a:rPr lang="zh-CN" altLang="en-US" sz="112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indent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 indent="-34290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SzPct val="100000"/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Pct val="10000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流程图: 过程 3073"/>
          <p:cNvSpPr/>
          <p:nvPr/>
        </p:nvSpPr>
        <p:spPr>
          <a:xfrm>
            <a:off x="2170113" y="2266950"/>
            <a:ext cx="4176712" cy="1573213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4" name="文本框 3074"/>
          <p:cNvSpPr txBox="1"/>
          <p:nvPr/>
        </p:nvSpPr>
        <p:spPr>
          <a:xfrm>
            <a:off x="2170113" y="2332038"/>
            <a:ext cx="4105275" cy="14763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购机者自主向区政务</a:t>
            </a: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大厅农业农村局办事</a:t>
            </a: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窗口提出补贴资金申领事项，并提供申请资料。购机者是个人的，需出示购机发票、本人身份证，并同时提供购机发票、本人身份证、涉农补贴“一折通”或银行账户信息的复印件；购机者是组织的，需出示购机发票、营业执照和法人代表身份证，并同时提供购机发票、法人代表身份证、本组织营业执照和银行账户信息的复印件。申请资料的真实性、完整性和有效性由购机者和补贴机具产销企业负责，并承担相关法律责任。实行牌证管理的机具，要先行办理牌证照，再受理补贴申请。安装类、设施类和县域内首次申请补贴的机具，实行先核验、后受理的办理方式。</a:t>
            </a:r>
            <a:endParaRPr lang="zh-CN" altLang="en-US" sz="10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流程图: 过程 3079"/>
          <p:cNvSpPr/>
          <p:nvPr/>
        </p:nvSpPr>
        <p:spPr>
          <a:xfrm>
            <a:off x="2170113" y="5119688"/>
            <a:ext cx="4176712" cy="647700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6" name="流程图: 过程 3080"/>
          <p:cNvSpPr/>
          <p:nvPr/>
        </p:nvSpPr>
        <p:spPr>
          <a:xfrm>
            <a:off x="2179638" y="4083050"/>
            <a:ext cx="4176712" cy="790575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7" name="文本框 3081"/>
          <p:cNvSpPr txBox="1"/>
          <p:nvPr/>
        </p:nvSpPr>
        <p:spPr>
          <a:xfrm>
            <a:off x="2179638" y="4125913"/>
            <a:ext cx="4175125" cy="70675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区农业</a:t>
            </a: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农村局通过软件系统录入购机者个人基本信息（姓名、性别、家庭住址、乡镇、村、身份证号码等）、机具基本信息（机具大类、小类、品目、分档、型号、数量、补贴金额、生产企业、出厂编号等）和购机信息（经销商名称、购机总价、购机日期、发票号码等）。</a:t>
            </a:r>
            <a:r>
              <a:rPr lang="zh-CN" altLang="en-US" sz="100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10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8" name="文本框 3082"/>
          <p:cNvSpPr txBox="1"/>
          <p:nvPr/>
        </p:nvSpPr>
        <p:spPr>
          <a:xfrm>
            <a:off x="2170113" y="5148263"/>
            <a:ext cx="4175125" cy="5530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区农业农村局打印申请表一式三份，并由购机者自行填入联系电话、开户银行和银行账号信息。购机者确认告知书内容无误后，签字、摁手印，经办人签字，区农业农村局盖章（盖贵阳市花溪区农业机械</a:t>
            </a: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服务站）。</a:t>
            </a:r>
            <a:endParaRPr lang="zh-CN" altLang="en-US" sz="1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79" name="文本框 3086"/>
          <p:cNvSpPr txBox="1"/>
          <p:nvPr/>
        </p:nvSpPr>
        <p:spPr>
          <a:xfrm>
            <a:off x="0" y="460375"/>
            <a:ext cx="6858000" cy="3987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2000" b="1" dirty="0">
                <a:latin typeface="Arial" panose="020B0604020202020204" pitchFamily="34" charset="0"/>
                <a:ea typeface="宋体" panose="02010600030101010101" pitchFamily="2" charset="-122"/>
              </a:rPr>
              <a:t>花溪区</a:t>
            </a:r>
            <a:r>
              <a:rPr lang="en-US" altLang="zh-CN" sz="2000" b="1">
                <a:latin typeface="Arial" panose="020B0604020202020204" pitchFamily="34" charset="0"/>
                <a:ea typeface="宋体" panose="02010600030101010101" pitchFamily="2" charset="-122"/>
              </a:rPr>
              <a:t>2021-2023</a:t>
            </a:r>
            <a:r>
              <a:rPr lang="zh-CN" altLang="en-US" sz="2000" b="1" dirty="0">
                <a:latin typeface="Arial" panose="020B0604020202020204" pitchFamily="34" charset="0"/>
                <a:ea typeface="宋体" panose="02010600030101010101" pitchFamily="2" charset="-122"/>
              </a:rPr>
              <a:t>年农机购置补贴办理流程</a:t>
            </a:r>
            <a:endParaRPr lang="zh-CN" altLang="en-US" sz="20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0" name="矩形 3087"/>
          <p:cNvSpPr/>
          <p:nvPr/>
        </p:nvSpPr>
        <p:spPr>
          <a:xfrm>
            <a:off x="587375" y="2835275"/>
            <a:ext cx="107950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1" name="文本框 3088"/>
          <p:cNvSpPr txBox="1"/>
          <p:nvPr/>
        </p:nvSpPr>
        <p:spPr>
          <a:xfrm>
            <a:off x="587375" y="2863850"/>
            <a:ext cx="10795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b="1">
                <a:latin typeface="Arial" panose="020B0604020202020204" pitchFamily="34" charset="0"/>
                <a:ea typeface="宋体" panose="02010600030101010101" pitchFamily="2" charset="-122"/>
              </a:rPr>
              <a:t>申请</a:t>
            </a:r>
            <a:endParaRPr lang="zh-CN" altLang="en-US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2" name="直接连接符 3089"/>
          <p:cNvSpPr/>
          <p:nvPr/>
        </p:nvSpPr>
        <p:spPr>
          <a:xfrm rot="5400000" flipV="1">
            <a:off x="625475" y="3765550"/>
            <a:ext cx="998538" cy="1588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</p:spPr>
      </p:sp>
      <p:sp>
        <p:nvSpPr>
          <p:cNvPr id="3083" name="矩形 3090"/>
          <p:cNvSpPr/>
          <p:nvPr/>
        </p:nvSpPr>
        <p:spPr>
          <a:xfrm>
            <a:off x="587375" y="4264025"/>
            <a:ext cx="107950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4" name="文本框 3091"/>
          <p:cNvSpPr txBox="1"/>
          <p:nvPr/>
        </p:nvSpPr>
        <p:spPr>
          <a:xfrm>
            <a:off x="587375" y="4264025"/>
            <a:ext cx="10795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录入</a:t>
            </a:r>
            <a:endParaRPr lang="zh-CN" altLang="en-US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5" name="直接连接符 3092"/>
          <p:cNvSpPr/>
          <p:nvPr/>
        </p:nvSpPr>
        <p:spPr>
          <a:xfrm rot="5400000">
            <a:off x="914400" y="4903788"/>
            <a:ext cx="414338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</p:spPr>
      </p:sp>
      <p:sp>
        <p:nvSpPr>
          <p:cNvPr id="3086" name="矩形 3093"/>
          <p:cNvSpPr/>
          <p:nvPr/>
        </p:nvSpPr>
        <p:spPr>
          <a:xfrm>
            <a:off x="587375" y="5113338"/>
            <a:ext cx="1079500" cy="661987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7" name="文本框 3094"/>
          <p:cNvSpPr txBox="1"/>
          <p:nvPr/>
        </p:nvSpPr>
        <p:spPr>
          <a:xfrm>
            <a:off x="587375" y="5113338"/>
            <a:ext cx="1079500" cy="64452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b="1">
                <a:latin typeface="Arial" panose="020B0604020202020204" pitchFamily="34" charset="0"/>
                <a:ea typeface="宋体" panose="02010600030101010101" pitchFamily="2" charset="-122"/>
              </a:rPr>
              <a:t>打</a:t>
            </a: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印申请表</a:t>
            </a:r>
            <a:endParaRPr lang="zh-CN" altLang="en-US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88" name="直接连接符 3095"/>
          <p:cNvSpPr/>
          <p:nvPr/>
        </p:nvSpPr>
        <p:spPr>
          <a:xfrm rot="5400000" flipV="1">
            <a:off x="855663" y="6042025"/>
            <a:ext cx="534987" cy="1588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</p:spPr>
      </p:sp>
      <p:sp>
        <p:nvSpPr>
          <p:cNvPr id="3089" name="右箭头 3107"/>
          <p:cNvSpPr/>
          <p:nvPr/>
        </p:nvSpPr>
        <p:spPr>
          <a:xfrm>
            <a:off x="1666875" y="2976563"/>
            <a:ext cx="503238" cy="144462"/>
          </a:xfrm>
          <a:prstGeom prst="rightArrow">
            <a:avLst>
              <a:gd name="adj1" fmla="val 50000"/>
              <a:gd name="adj2" fmla="val 8705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0" name="右箭头 3108"/>
          <p:cNvSpPr/>
          <p:nvPr/>
        </p:nvSpPr>
        <p:spPr>
          <a:xfrm>
            <a:off x="1666875" y="4414838"/>
            <a:ext cx="503238" cy="144462"/>
          </a:xfrm>
          <a:prstGeom prst="rightArrow">
            <a:avLst>
              <a:gd name="adj1" fmla="val 50000"/>
              <a:gd name="adj2" fmla="val 8705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1" name="右箭头 3109"/>
          <p:cNvSpPr/>
          <p:nvPr/>
        </p:nvSpPr>
        <p:spPr>
          <a:xfrm>
            <a:off x="1666875" y="5354638"/>
            <a:ext cx="503238" cy="144462"/>
          </a:xfrm>
          <a:prstGeom prst="rightArrow">
            <a:avLst>
              <a:gd name="adj1" fmla="val 50000"/>
              <a:gd name="adj2" fmla="val 8705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2" name="流程图: 过程 3122"/>
          <p:cNvSpPr/>
          <p:nvPr/>
        </p:nvSpPr>
        <p:spPr>
          <a:xfrm>
            <a:off x="2170113" y="1390650"/>
            <a:ext cx="4176712" cy="647700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3" name="矩形 3123"/>
          <p:cNvSpPr/>
          <p:nvPr/>
        </p:nvSpPr>
        <p:spPr>
          <a:xfrm>
            <a:off x="587375" y="1517650"/>
            <a:ext cx="1079500" cy="431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4" name="直接连接符 3124"/>
          <p:cNvSpPr/>
          <p:nvPr/>
        </p:nvSpPr>
        <p:spPr>
          <a:xfrm rot="5400000" flipV="1">
            <a:off x="687388" y="2395538"/>
            <a:ext cx="873125" cy="3175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</p:spPr>
      </p:sp>
      <p:sp>
        <p:nvSpPr>
          <p:cNvPr id="3095" name="文本框 3125"/>
          <p:cNvSpPr txBox="1"/>
          <p:nvPr/>
        </p:nvSpPr>
        <p:spPr>
          <a:xfrm>
            <a:off x="514350" y="1516063"/>
            <a:ext cx="1225550" cy="366712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自主购</a:t>
            </a:r>
            <a:r>
              <a:rPr lang="zh-CN" altLang="en-US" b="1">
                <a:latin typeface="Arial" panose="020B0604020202020204" pitchFamily="34" charset="0"/>
                <a:ea typeface="宋体" panose="02010600030101010101" pitchFamily="2" charset="-122"/>
              </a:rPr>
              <a:t>机</a:t>
            </a:r>
            <a:endParaRPr lang="zh-CN" altLang="en-US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6" name="右箭头 3126"/>
          <p:cNvSpPr/>
          <p:nvPr/>
        </p:nvSpPr>
        <p:spPr>
          <a:xfrm>
            <a:off x="1666875" y="1668463"/>
            <a:ext cx="503238" cy="144462"/>
          </a:xfrm>
          <a:prstGeom prst="rightArrow">
            <a:avLst>
              <a:gd name="adj1" fmla="val 50000"/>
              <a:gd name="adj2" fmla="val 8705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7" name="文本框 3127"/>
          <p:cNvSpPr txBox="1"/>
          <p:nvPr/>
        </p:nvSpPr>
        <p:spPr>
          <a:xfrm>
            <a:off x="2170113" y="1438275"/>
            <a:ext cx="4176712" cy="528638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>
              <a:spcBef>
                <a:spcPct val="50000"/>
              </a:spcBef>
            </a:pP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购机者自主选择产销企业选机购机，并对购机行为和购买机具的真实性负责，承担相应责任义务。鼓励非现金方式支付购机款。购机者对其购置的补贴机具拥有所有权，可自主使用、依法依规处置。</a:t>
            </a:r>
            <a:endParaRPr lang="zh-CN" altLang="en-US" sz="1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98" name="流程图: 过程 3128"/>
          <p:cNvSpPr/>
          <p:nvPr/>
        </p:nvSpPr>
        <p:spPr>
          <a:xfrm>
            <a:off x="2170113" y="7445375"/>
            <a:ext cx="4176712" cy="1079500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99" name="流程图: 过程 3129"/>
          <p:cNvSpPr/>
          <p:nvPr/>
        </p:nvSpPr>
        <p:spPr>
          <a:xfrm>
            <a:off x="2170113" y="5992813"/>
            <a:ext cx="4176712" cy="1244600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0" name="文本框 3130"/>
          <p:cNvSpPr txBox="1"/>
          <p:nvPr/>
        </p:nvSpPr>
        <p:spPr>
          <a:xfrm>
            <a:off x="2170113" y="6122988"/>
            <a:ext cx="4160837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区农业农村局在</a:t>
            </a:r>
            <a:r>
              <a:rPr lang="en-US" altLang="zh-CN" sz="1000" dirty="0">
                <a:latin typeface="宋体" panose="02010600030101010101" pitchFamily="2" charset="-122"/>
                <a:ea typeface="宋体" panose="02010600030101010101" pitchFamily="2" charset="-122"/>
              </a:rPr>
              <a:t>15</a:t>
            </a: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个工作日内完成申请资料形式审查、核验补贴机具、公示补贴对象、整理补贴资金结算资料等，并将补贴资金结算资料按批次提至区财政局。区农业局通过花溪区人民政府网农机购置补贴栏（http://www.huaxi.gov.cn/wsbs/ztfw/snfw/njgzbt/）公示拟补贴对象，公示</a:t>
            </a:r>
            <a:r>
              <a:rPr lang="en-US" altLang="zh-CN" sz="1000" dirty="0">
                <a:latin typeface="宋体" panose="02010600030101010101" pitchFamily="2" charset="-122"/>
                <a:ea typeface="宋体" panose="02010600030101010101" pitchFamily="2" charset="-122"/>
              </a:rPr>
              <a:t>5</a:t>
            </a: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个</a:t>
            </a: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工作日 ，公示无异议后通过补贴系统按批次生成明细表，并汇总整理补贴资金结算纸质资料。</a:t>
            </a:r>
            <a:endParaRPr lang="zh-CN" altLang="en-US" sz="1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101" name="文本框 3131"/>
          <p:cNvSpPr txBox="1"/>
          <p:nvPr/>
        </p:nvSpPr>
        <p:spPr>
          <a:xfrm>
            <a:off x="2181225" y="7510463"/>
            <a:ext cx="4165600" cy="101473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区农业农村局提供补贴资金结算资料给区财政局，区财政局收到补贴资金结算资料后，</a:t>
            </a:r>
            <a:r>
              <a:rPr lang="en-US" altLang="zh-CN" sz="1000" dirty="0">
                <a:latin typeface="Arial" panose="020B0604020202020204" pitchFamily="34" charset="0"/>
                <a:ea typeface="宋体" panose="02010600030101010101" pitchFamily="2" charset="-122"/>
              </a:rPr>
              <a:t>15</a:t>
            </a: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个工作日内完成</a:t>
            </a:r>
            <a:r>
              <a:rPr lang="zh-CN" altLang="en-US" sz="1000" dirty="0">
                <a:latin typeface="宋体" panose="02010600030101010101" pitchFamily="2" charset="-122"/>
                <a:ea typeface="宋体" panose="02010600030101010101" pitchFamily="2" charset="-122"/>
              </a:rPr>
              <a:t>申请资料形式审查</a:t>
            </a: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、兑付补贴资金。区财政局将补贴资金通过涉农补贴“一折通”或银行账户兑付给购机者，并通过补贴系统同步点击确认结算。发生退货行为的，购机者需主动向区农业</a:t>
            </a:r>
            <a:r>
              <a:rPr lang="zh-CN" altLang="en-US" sz="1000" dirty="0">
                <a:latin typeface="Arial" panose="020B0604020202020204" pitchFamily="34" charset="0"/>
                <a:ea typeface="宋体" panose="02010600030101010101" pitchFamily="2" charset="-122"/>
              </a:rPr>
              <a:t>农村局提出退回补贴资金的申请，并按照区财政局资金渠道返还已领取的补贴资金。 </a:t>
            </a:r>
            <a:endParaRPr lang="zh-CN" altLang="en-US" sz="10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2" name="矩形 3132"/>
          <p:cNvSpPr/>
          <p:nvPr/>
        </p:nvSpPr>
        <p:spPr>
          <a:xfrm>
            <a:off x="587375" y="6310313"/>
            <a:ext cx="1079500" cy="709612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3" name="直接连接符 3133"/>
          <p:cNvSpPr/>
          <p:nvPr/>
        </p:nvSpPr>
        <p:spPr>
          <a:xfrm rot="5400000">
            <a:off x="766763" y="7372350"/>
            <a:ext cx="712787" cy="1588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</p:spPr>
      </p:sp>
      <p:sp>
        <p:nvSpPr>
          <p:cNvPr id="3104" name="矩形 3134"/>
          <p:cNvSpPr/>
          <p:nvPr/>
        </p:nvSpPr>
        <p:spPr>
          <a:xfrm>
            <a:off x="587375" y="7729538"/>
            <a:ext cx="1079500" cy="6540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5" name="文本框 3135"/>
          <p:cNvSpPr txBox="1"/>
          <p:nvPr/>
        </p:nvSpPr>
        <p:spPr>
          <a:xfrm>
            <a:off x="514350" y="6464300"/>
            <a:ext cx="1225550" cy="368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核验公示</a:t>
            </a:r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6" name="文本框 3136"/>
          <p:cNvSpPr txBox="1"/>
          <p:nvPr/>
        </p:nvSpPr>
        <p:spPr>
          <a:xfrm>
            <a:off x="514350" y="7723188"/>
            <a:ext cx="1225550" cy="64135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结算补贴资金</a:t>
            </a:r>
            <a:endParaRPr lang="zh-CN" altLang="en-US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7" name="右箭头 3137"/>
          <p:cNvSpPr/>
          <p:nvPr/>
        </p:nvSpPr>
        <p:spPr>
          <a:xfrm>
            <a:off x="1666875" y="6592888"/>
            <a:ext cx="503238" cy="144462"/>
          </a:xfrm>
          <a:prstGeom prst="rightArrow">
            <a:avLst>
              <a:gd name="adj1" fmla="val 50000"/>
              <a:gd name="adj2" fmla="val 8705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08" name="右箭头 3138"/>
          <p:cNvSpPr/>
          <p:nvPr/>
        </p:nvSpPr>
        <p:spPr>
          <a:xfrm>
            <a:off x="1666875" y="7935913"/>
            <a:ext cx="503238" cy="144462"/>
          </a:xfrm>
          <a:prstGeom prst="rightArrow">
            <a:avLst>
              <a:gd name="adj1" fmla="val 50000"/>
              <a:gd name="adj2" fmla="val 87056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3C1DA"/>
      </a:accent5>
      <a:accent6>
        <a:srgbClr val="AC4744"/>
      </a:accent6>
      <a:hlink>
        <a:srgbClr val="0000FF"/>
      </a:hlink>
      <a:folHlink>
        <a:srgbClr val="80008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979</Words>
  <Application>WPS 演示</Application>
  <PresentationFormat>在屏幕上显示</PresentationFormat>
  <Paragraphs>26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Wingdings</vt:lpstr>
      <vt:lpstr>微软雅黑</vt:lpstr>
      <vt:lpstr>Arial Unicode MS</vt:lpstr>
      <vt:lpstr>默认设计模板</vt:lpstr>
      <vt:lpstr>PowerPoint 演示文稿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OICQ</cp:lastModifiedBy>
  <cp:revision>68</cp:revision>
  <dcterms:created xsi:type="dcterms:W3CDTF">2012-08-10T01:25:31Z</dcterms:created>
  <dcterms:modified xsi:type="dcterms:W3CDTF">2021-07-05T07:32:30Z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2052-11.1.0.10578</vt:lpwstr>
  </property>
  <property fmtid="{D5CDD505-2E9C-101B-9397-08002B2CF9AE}" pid="3" name="ICV">
    <vt:lpwstr>A4D22DC1137B4722BF7B0C3A0756E321</vt:lpwstr>
  </property>
</Properties>
</file>